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57" r:id="rId7"/>
    <p:sldId id="259" r:id="rId8"/>
    <p:sldId id="262" r:id="rId9"/>
    <p:sldId id="260" r:id="rId10"/>
    <p:sldId id="261" r:id="rId11"/>
    <p:sldId id="263" r:id="rId12"/>
    <p:sldId id="264" r:id="rId13"/>
    <p:sldId id="265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 autoAdjust="0"/>
    <p:restoredTop sz="96323" autoAdjust="0"/>
  </p:normalViewPr>
  <p:slideViewPr>
    <p:cSldViewPr snapToGrid="0">
      <p:cViewPr varScale="1">
        <p:scale>
          <a:sx n="94" d="100"/>
          <a:sy n="94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Projected Revenues</a:t>
            </a:r>
          </a:p>
        </c:rich>
      </c:tx>
      <c:layout>
        <c:manualLayout>
          <c:xMode val="edge"/>
          <c:yMode val="edge"/>
          <c:x val="0.4167497643175353"/>
          <c:y val="4.25357928004499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390717786883492"/>
          <c:y val="0.15237629774745798"/>
          <c:w val="0.83688691150344474"/>
          <c:h val="0.68515603885880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Taxes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FY 2025</c:v>
                </c:pt>
                <c:pt idx="1">
                  <c:v>FY 2026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27924216</c:v>
                </c:pt>
                <c:pt idx="1">
                  <c:v>28965718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27-4FBC-823F-5B1ACA319B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 Receipts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0637119732275882"/>
                  <c:y val="8.5071585600899807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A27-4FBC-823F-5B1ACA319B90}"/>
                </c:ext>
              </c:extLst>
            </c:dLbl>
            <c:dLbl>
              <c:idx val="1"/>
              <c:layout>
                <c:manualLayout>
                  <c:x val="0.12557710795047922"/>
                  <c:y val="9.16155537240460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A27-4FBC-823F-5B1ACA319B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FY 2025</c:v>
                </c:pt>
                <c:pt idx="1">
                  <c:v>FY 2026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2919905</c:v>
                </c:pt>
                <c:pt idx="1">
                  <c:v>3030505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27-4FBC-823F-5B1ACA319B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Local Aid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5457065774252956E-2"/>
                  <c:y val="-0.12106341027820366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27-4FBC-823F-5B1ACA319B90}"/>
                </c:ext>
              </c:extLst>
            </c:dLbl>
            <c:dLbl>
              <c:idx val="1"/>
              <c:layout>
                <c:manualLayout>
                  <c:x val="0.13444137439404247"/>
                  <c:y val="-2.2903888431011505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27-4FBC-823F-5B1ACA319B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2"/>
                <c:pt idx="0">
                  <c:v>FY 2025</c:v>
                </c:pt>
                <c:pt idx="1">
                  <c:v>FY 2026</c:v>
                </c:pt>
              </c:strCache>
            </c:strRef>
          </c:cat>
          <c:val>
            <c:numRef>
              <c:f>Sheet1!$D$2:$D$5</c:f>
              <c:numCache>
                <c:formatCode>"$"#,##0.00</c:formatCode>
                <c:ptCount val="4"/>
                <c:pt idx="0">
                  <c:v>1839399</c:v>
                </c:pt>
                <c:pt idx="1">
                  <c:v>2001353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27-4FBC-823F-5B1ACA319B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4149152"/>
        <c:axId val="964151232"/>
      </c:barChart>
      <c:catAx>
        <c:axId val="96414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151232"/>
        <c:crosses val="autoZero"/>
        <c:auto val="1"/>
        <c:lblAlgn val="ctr"/>
        <c:lblOffset val="100"/>
        <c:noMultiLvlLbl val="0"/>
      </c:catAx>
      <c:valAx>
        <c:axId val="96415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414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FY 2026 Projected </a:t>
            </a:r>
          </a:p>
          <a:p>
            <a:pPr>
              <a:defRPr/>
            </a:pPr>
            <a:r>
              <a:rPr lang="en-US" dirty="0"/>
              <a:t>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24-4000-912B-813A1372EDD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24-4000-912B-813A1372EDD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24-4000-912B-813A1372EDD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24-4000-912B-813A1372ED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Property Taxes</c:v>
                </c:pt>
                <c:pt idx="1">
                  <c:v>Local Aid</c:v>
                </c:pt>
                <c:pt idx="2">
                  <c:v>Local Receipts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28965718</c:v>
                </c:pt>
                <c:pt idx="1">
                  <c:v>2001353</c:v>
                </c:pt>
                <c:pt idx="2">
                  <c:v>3030505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84-4FB5-81FC-C6B3A7573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FY 2026 Budget Requests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1B9-45AD-8324-99BACA352D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B9-45AD-8324-99BACA352DF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1B9-45AD-8324-99BACA352D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B9-45AD-8324-99BACA352DF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BD-4BCC-91AA-3F154065D4F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BD-4BCC-91AA-3F154065D4F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21B9-45AD-8324-99BACA352DF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FBD-4BCC-91AA-3F154065D4FE}"/>
              </c:ext>
            </c:extLst>
          </c:dPt>
          <c:dLbls>
            <c:dLbl>
              <c:idx val="0"/>
              <c:layout>
                <c:manualLayout>
                  <c:x val="6.5102104251218429E-2"/>
                  <c:y val="2.771550845730589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B9-45AD-8324-99BACA352DF4}"/>
                </c:ext>
              </c:extLst>
            </c:dLbl>
            <c:dLbl>
              <c:idx val="1"/>
              <c:layout>
                <c:manualLayout>
                  <c:x val="8.0834664912114718E-3"/>
                  <c:y val="8.353014618039658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B9-45AD-8324-99BACA352DF4}"/>
                </c:ext>
              </c:extLst>
            </c:dLbl>
            <c:dLbl>
              <c:idx val="2"/>
              <c:layout>
                <c:manualLayout>
                  <c:x val="1.1136345446745069E-2"/>
                  <c:y val="-0.2206437976450474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B9-45AD-8324-99BACA352DF4}"/>
                </c:ext>
              </c:extLst>
            </c:dLbl>
            <c:dLbl>
              <c:idx val="3"/>
              <c:layout>
                <c:manualLayout>
                  <c:x val="-6.327486717559809E-2"/>
                  <c:y val="5.898871989935686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B9-45AD-8324-99BACA352DF4}"/>
                </c:ext>
              </c:extLst>
            </c:dLbl>
            <c:dLbl>
              <c:idx val="6"/>
              <c:layout>
                <c:manualLayout>
                  <c:x val="-2.9745255872518354E-2"/>
                  <c:y val="-8.012573693711891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1B9-45AD-8324-99BACA352D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General Government</c:v>
                </c:pt>
                <c:pt idx="1">
                  <c:v>Public Safety</c:v>
                </c:pt>
                <c:pt idx="2">
                  <c:v>Education</c:v>
                </c:pt>
                <c:pt idx="3">
                  <c:v>Public Works</c:v>
                </c:pt>
                <c:pt idx="4">
                  <c:v>Human Services</c:v>
                </c:pt>
                <c:pt idx="5">
                  <c:v>Library and Recreation</c:v>
                </c:pt>
                <c:pt idx="6">
                  <c:v>Debt</c:v>
                </c:pt>
                <c:pt idx="7">
                  <c:v>Employee Benefits</c:v>
                </c:pt>
              </c:strCache>
            </c:strRef>
          </c:cat>
          <c:val>
            <c:numRef>
              <c:f>Sheet1!$B$2:$B$9</c:f>
              <c:numCache>
                <c:formatCode>"$"#,##0</c:formatCode>
                <c:ptCount val="8"/>
                <c:pt idx="0">
                  <c:v>2558315</c:v>
                </c:pt>
                <c:pt idx="1">
                  <c:v>7403336</c:v>
                </c:pt>
                <c:pt idx="2">
                  <c:v>18241359</c:v>
                </c:pt>
                <c:pt idx="3">
                  <c:v>1949104</c:v>
                </c:pt>
                <c:pt idx="4">
                  <c:v>412994</c:v>
                </c:pt>
                <c:pt idx="5">
                  <c:v>608764</c:v>
                </c:pt>
                <c:pt idx="6">
                  <c:v>500550</c:v>
                </c:pt>
                <c:pt idx="7">
                  <c:v>5981215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B9-45AD-8324-99BACA352D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E029-3321-4226-A229-EEDC88640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2465178"/>
          </a:xfrm>
        </p:spPr>
        <p:txBody>
          <a:bodyPr/>
          <a:lstStyle/>
          <a:p>
            <a:r>
              <a:rPr lang="en-US" dirty="0"/>
              <a:t>Town of Hanson </a:t>
            </a:r>
            <a:br>
              <a:rPr lang="en-US" dirty="0"/>
            </a:br>
            <a:r>
              <a:rPr lang="en-US" dirty="0"/>
              <a:t>Override Forum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D03D4-7F91-4032-AF86-ECBEF428A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1775637"/>
            <a:ext cx="7766936" cy="3372095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April 22,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2C06D2-9845-47A9-BB98-781F60F4D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049" y="638830"/>
            <a:ext cx="3046998" cy="410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92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BC94E-FE69-4FF9-B9C9-8A19B85AA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/>
              <a:t>Happens Next?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598F6-1DE6-4B08-B3E3-47DA05675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Town meeting will vote on the FY 2026 budget on May 5,2025 </a:t>
            </a:r>
          </a:p>
          <a:p>
            <a:r>
              <a:rPr lang="en-US" dirty="0"/>
              <a:t>Article 5 is a non-override budget and Article 6 is the budget with an override</a:t>
            </a:r>
          </a:p>
          <a:p>
            <a:r>
              <a:rPr lang="en-US" dirty="0"/>
              <a:t>Town Election is May 17, 2025</a:t>
            </a:r>
          </a:p>
        </p:txBody>
      </p:sp>
    </p:spTree>
    <p:extLst>
      <p:ext uri="{BB962C8B-B14F-4D97-AF65-F5344CB8AC3E}">
        <p14:creationId xmlns:p14="http://schemas.microsoft.com/office/powerpoint/2010/main" val="263657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B2069-1BEB-412C-8747-777EC14C0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AN OVERRIDE?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0229E-E55A-4B1B-AAE4-311622C58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Town of Hanson is allowed to increase its tax levy by 2.5 % each year</a:t>
            </a:r>
          </a:p>
          <a:p>
            <a:r>
              <a:rPr lang="en-US" dirty="0"/>
              <a:t>The Tax Levy is the amount of taxes that the Town can assess and collect from Town residents</a:t>
            </a:r>
          </a:p>
          <a:p>
            <a:r>
              <a:rPr lang="en-US" dirty="0"/>
              <a:t>Any new taxable development can also increase the tax levy (New Growth)</a:t>
            </a:r>
          </a:p>
          <a:p>
            <a:r>
              <a:rPr lang="en-US" dirty="0"/>
              <a:t>Only the Town residents can Override the levy limit at an Annual Election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A04864-6DA9-45D5-A2D5-EC7D332BE5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133" y="4017183"/>
            <a:ext cx="5620534" cy="358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06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D08D1-E77D-473C-A540-1FCD9DA36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6720"/>
            <a:ext cx="8596668" cy="1320800"/>
          </a:xfrm>
        </p:spPr>
        <p:txBody>
          <a:bodyPr/>
          <a:lstStyle/>
          <a:p>
            <a:r>
              <a:rPr lang="en-US" dirty="0"/>
              <a:t>Town of Hanson </a:t>
            </a:r>
            <a:br>
              <a:rPr lang="en-US" dirty="0"/>
            </a:br>
            <a:r>
              <a:rPr lang="en-US" dirty="0"/>
              <a:t>Revenue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6BE8F-3552-4590-8263-0FD28C50E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7520"/>
            <a:ext cx="8596668" cy="488696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Taxation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Real Estate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Personal Property</a:t>
            </a:r>
          </a:p>
          <a:p>
            <a:pPr marL="60325" lvl="1" indent="396875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State Aid</a:t>
            </a:r>
          </a:p>
          <a:p>
            <a:pPr marL="803275" lvl="2" indent="-34290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</a:rPr>
              <a:t>Chapter 70</a:t>
            </a:r>
          </a:p>
          <a:p>
            <a:pPr marL="803275" lvl="2" indent="-34290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</a:rPr>
              <a:t>Unrestricted General Government Aid</a:t>
            </a:r>
          </a:p>
          <a:p>
            <a:pPr marL="803275" lvl="2" indent="-34290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</a:rPr>
              <a:t>Local Program Reimbursements</a:t>
            </a:r>
          </a:p>
          <a:p>
            <a:pPr marL="111125" lvl="2" indent="34925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Local Receipts</a:t>
            </a:r>
          </a:p>
          <a:p>
            <a:pPr marL="454025" lvl="2" indent="6350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</a:rPr>
              <a:t>   Motor Vehicle Excise</a:t>
            </a:r>
          </a:p>
          <a:p>
            <a:pPr marL="454025" lvl="2" indent="6350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</a:rPr>
              <a:t>   Meals Excise, Licenses, Permits, Fees, Investment Income</a:t>
            </a:r>
          </a:p>
          <a:p>
            <a:pPr marL="111125" lvl="2" indent="4064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Other Financing Sources</a:t>
            </a:r>
          </a:p>
          <a:p>
            <a:pPr marL="568325" lvl="3" indent="406400">
              <a:buFont typeface="Wingdings" panose="05000000000000000000" pitchFamily="2" charset="2"/>
              <a:buChar char="v"/>
            </a:pPr>
            <a:r>
              <a:rPr lang="en-US" sz="1900" dirty="0">
                <a:solidFill>
                  <a:schemeClr val="tx1"/>
                </a:solidFill>
              </a:rPr>
              <a:t>Free Cash, Stabilization, Special Revenue Funds, Ambulance                  	 Receipts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536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48820-647C-4D87-862D-71ABB7B1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Hanson Budget is funded predominantly by Property Taxes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637B9A9-981E-4495-938E-F965A70DE5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77222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664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A1653-B3A1-4E60-B688-9A8A3D71D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Property Taxes are the Main Source of Revenue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3160AA5-5E17-46CA-95E2-FDFA5731F5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0027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322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0CF6D-EE39-415C-BF69-86808E976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FY 2026 Proposed Budget by Category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623A669-A0FB-412B-A2FC-4D1DFD212D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86370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67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F3625-3813-4B69-919C-BC9F7F083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Override is asking for a $3 million increase in the Tax Levy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DC763-378B-48F7-9283-2DDF18B0D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Allow the hiring of additional 4 Fire Fighters $344K</a:t>
            </a:r>
          </a:p>
          <a:p>
            <a:r>
              <a:rPr lang="en-US" dirty="0"/>
              <a:t>Allow for sustainable budget by eliminating the appropriation of $1.061 million from free cash (helps bond rating)</a:t>
            </a:r>
          </a:p>
          <a:p>
            <a:pPr marL="0" indent="0">
              <a:buNone/>
            </a:pPr>
            <a:r>
              <a:rPr lang="en-US" sz="2000" b="1" dirty="0"/>
              <a:t>Avert the following reductions</a:t>
            </a:r>
          </a:p>
          <a:p>
            <a:r>
              <a:rPr lang="en-US" dirty="0"/>
              <a:t>$940K for WHRSD </a:t>
            </a:r>
          </a:p>
          <a:p>
            <a:r>
              <a:rPr lang="en-US" dirty="0"/>
              <a:t>$130K for Facilities Manager and IT </a:t>
            </a:r>
          </a:p>
          <a:p>
            <a:r>
              <a:rPr lang="en-US" dirty="0"/>
              <a:t>$160K Eliminate 1 Fulltime Police Officer and Firefighter</a:t>
            </a:r>
          </a:p>
          <a:p>
            <a:r>
              <a:rPr lang="en-US" dirty="0"/>
              <a:t>$216K Defer the purchase of 3 Police Cruisers</a:t>
            </a:r>
          </a:p>
          <a:p>
            <a:r>
              <a:rPr lang="en-US" dirty="0"/>
              <a:t>$73K Eliminate 1 FT Highway laborer and other expenses</a:t>
            </a:r>
          </a:p>
          <a:p>
            <a:r>
              <a:rPr lang="en-US" dirty="0"/>
              <a:t>$27K Reduction in Transfer Station hours</a:t>
            </a:r>
          </a:p>
          <a:p>
            <a:r>
              <a:rPr lang="en-US" dirty="0"/>
              <a:t>$49K Reductions in Health, COA, Library, and Parks and Fields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18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4A4A7-D8A7-4873-85E1-3DBC764BB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Hanson Override History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E8F52B2-AC4F-4841-9FE1-BB5050037F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236133"/>
            <a:ext cx="11286067" cy="5350933"/>
          </a:xfrm>
        </p:spPr>
      </p:pic>
    </p:spTree>
    <p:extLst>
      <p:ext uri="{BB962C8B-B14F-4D97-AF65-F5344CB8AC3E}">
        <p14:creationId xmlns:p14="http://schemas.microsoft.com/office/powerpoint/2010/main" val="3098670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C0BC8-D905-4B78-9679-3C941820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Information-HansonBudget.com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FE01A-763F-4BE0-ADA3-F9BE6C501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HansonBudget.com</a:t>
            </a:r>
          </a:p>
          <a:p>
            <a:pPr marL="0" indent="0">
              <a:buNone/>
            </a:pPr>
            <a:endParaRPr lang="en-US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9B431B-D618-40D5-ACB6-34065C589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43" y="1725768"/>
            <a:ext cx="7554379" cy="499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9904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7d3850-7f60-42cb-bed6-cd39c2b832ca" xsi:nil="true"/>
    <lcf76f155ced4ddcb4097134ff3c332f xmlns="dbbf5e47-d493-432b-916d-13c2b30cc44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0B86192638EA48B6A96BAE02F6373C" ma:contentTypeVersion="13" ma:contentTypeDescription="Create a new document." ma:contentTypeScope="" ma:versionID="0d021f661026c8702a8b847828a828da">
  <xsd:schema xmlns:xsd="http://www.w3.org/2001/XMLSchema" xmlns:xs="http://www.w3.org/2001/XMLSchema" xmlns:p="http://schemas.microsoft.com/office/2006/metadata/properties" xmlns:ns2="dbbf5e47-d493-432b-916d-13c2b30cc449" xmlns:ns3="277d3850-7f60-42cb-bed6-cd39c2b832ca" targetNamespace="http://schemas.microsoft.com/office/2006/metadata/properties" ma:root="true" ma:fieldsID="a7bbbe2dd2c7ede3627ad3594829c544" ns2:_="" ns3:_="">
    <xsd:import namespace="dbbf5e47-d493-432b-916d-13c2b30cc449"/>
    <xsd:import namespace="277d3850-7f60-42cb-bed6-cd39c2b832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f5e47-d493-432b-916d-13c2b30cc4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7a42ce49-05d4-4c17-b7b8-971611f985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d3850-7f60-42cb-bed6-cd39c2b832c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59d8f0f-418c-4ca2-89ef-6717c6fa9843}" ma:internalName="TaxCatchAll" ma:showField="CatchAllData" ma:web="277d3850-7f60-42cb-bed6-cd39c2b832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1EAB5E-D8B2-41BA-88A3-7208497012ED}">
  <ds:schemaRefs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277d3850-7f60-42cb-bed6-cd39c2b832ca"/>
    <ds:schemaRef ds:uri="dbbf5e47-d493-432b-916d-13c2b30cc449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5E0720C-3302-42CD-BC5B-98D34BF40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bf5e47-d493-432b-916d-13c2b30cc449"/>
    <ds:schemaRef ds:uri="277d3850-7f60-42cb-bed6-cd39c2b832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97215F-1A73-4E02-B9BE-82D9D68FC4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300</TotalTime>
  <Words>321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Town of Hanson  Override Forum </vt:lpstr>
      <vt:lpstr>WHAT IS AN OVERRIDE?</vt:lpstr>
      <vt:lpstr>Town of Hanson  Revenue sources</vt:lpstr>
      <vt:lpstr>Hanson Budget is funded predominantly by Property Taxes</vt:lpstr>
      <vt:lpstr>Property Taxes are the Main Source of Revenue</vt:lpstr>
      <vt:lpstr>The FY 2026 Proposed Budget by Category</vt:lpstr>
      <vt:lpstr>The Override is asking for a $3 million increase in the Tax Levy</vt:lpstr>
      <vt:lpstr>Hanson Override History</vt:lpstr>
      <vt:lpstr>Resources for Information-HansonBudget.com</vt:lpstr>
      <vt:lpstr>What Happens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of Hanson  Override Forum</dc:title>
  <dc:creator>Lisa Green</dc:creator>
  <cp:lastModifiedBy>Lisa Green</cp:lastModifiedBy>
  <cp:revision>19</cp:revision>
  <cp:lastPrinted>2025-04-22T21:07:01Z</cp:lastPrinted>
  <dcterms:created xsi:type="dcterms:W3CDTF">2025-04-22T14:01:41Z</dcterms:created>
  <dcterms:modified xsi:type="dcterms:W3CDTF">2025-04-22T21:20:47Z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0x010100780B86192638EA48B6A96BAE02F6373C</vt:lpwstr>
  </property>
</Properties>
</file>